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</p:sldMasterIdLst>
  <p:notesMasterIdLst>
    <p:notesMasterId r:id="rId13"/>
  </p:notesMasterIdLst>
  <p:sldIdLst>
    <p:sldId id="273" r:id="rId4"/>
    <p:sldId id="558" r:id="rId5"/>
    <p:sldId id="572" r:id="rId6"/>
    <p:sldId id="576" r:id="rId7"/>
    <p:sldId id="458" r:id="rId8"/>
    <p:sldId id="577" r:id="rId9"/>
    <p:sldId id="574" r:id="rId10"/>
    <p:sldId id="578" r:id="rId11"/>
    <p:sldId id="5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688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3863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orient="horz" pos="1049" userDrawn="1">
          <p15:clr>
            <a:srgbClr val="A4A3A4"/>
          </p15:clr>
        </p15:guide>
        <p15:guide id="9" pos="461" userDrawn="1">
          <p15:clr>
            <a:srgbClr val="A4A3A4"/>
          </p15:clr>
        </p15:guide>
        <p15:guide id="10" orient="horz" pos="436" userDrawn="1">
          <p15:clr>
            <a:srgbClr val="A4A3A4"/>
          </p15:clr>
        </p15:guide>
        <p15:guide id="11" orient="horz" pos="3770" userDrawn="1">
          <p15:clr>
            <a:srgbClr val="A4A3A4"/>
          </p15:clr>
        </p15:guide>
        <p15:guide id="12" pos="5518" userDrawn="1">
          <p15:clr>
            <a:srgbClr val="A4A3A4"/>
          </p15:clr>
        </p15:guide>
        <p15:guide id="13" orient="horz" pos="1979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549"/>
    <a:srgbClr val="343430"/>
    <a:srgbClr val="FFED00"/>
    <a:srgbClr val="FFEE63"/>
    <a:srgbClr val="FFF489"/>
    <a:srgbClr val="D6C151"/>
    <a:srgbClr val="FFF9C5"/>
    <a:srgbClr val="FFEB3D"/>
    <a:srgbClr val="BDAD58"/>
    <a:srgbClr val="FEE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6" y="48"/>
      </p:cViewPr>
      <p:guideLst>
        <p:guide pos="2184"/>
        <p:guide orient="horz" pos="663"/>
        <p:guide orient="horz"/>
        <p:guide pos="688"/>
        <p:guide pos="574"/>
        <p:guide pos="3863"/>
        <p:guide orient="horz" pos="799"/>
        <p:guide orient="horz" pos="1049"/>
        <p:guide pos="461"/>
        <p:guide orient="horz" pos="436"/>
        <p:guide orient="horz" pos="3770"/>
        <p:guide pos="5518"/>
        <p:guide orient="horz" pos="1979"/>
        <p:guide orient="horz" pos="17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F4E8D-F747-4BE0-8BE6-E96BA88F2511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6DFF-5F68-437D-A04C-C9374261E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30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6DFF-5F68-437D-A04C-C9374261E24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14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6DFF-5F68-437D-A04C-C9374261E24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6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89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60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37646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99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75039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4771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32544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H:\MARQUE DE L'ETAT\01_BLOC-MARQUE\PREMIERE_MINISTRE\jpg\Premiere_ministre_RVB.jp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1" y="240001"/>
            <a:ext cx="1707964" cy="1863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36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56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 descr="H:\MARQUE DE L'ETAT\01_BLOC-MARQUE\PREMIERE_MINISTRE\jpg\Premiere_ministre_RV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240000"/>
            <a:ext cx="3359723" cy="3665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36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443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992" y="850394"/>
            <a:ext cx="3300305" cy="471989"/>
          </a:xfrm>
        </p:spPr>
        <p:txBody>
          <a:bodyPr lIns="0" tIns="0" rIns="0" bIns="0"/>
          <a:lstStyle>
            <a:lvl1pPr>
              <a:defRPr sz="30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096" y="2444665"/>
            <a:ext cx="11311805" cy="287323"/>
          </a:xfrm>
        </p:spPr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404340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27359061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368" y="1353785"/>
            <a:ext cx="5832648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arianne" panose="02000000000000000000" pitchFamily="2" charset="0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240689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1723853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368" y="1353785"/>
            <a:ext cx="5832648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arianne" panose="02000000000000000000" pitchFamily="2" charset="0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240689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37987588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368" y="1353785"/>
            <a:ext cx="5832648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arianne" panose="02000000000000000000" pitchFamily="2" charset="0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240689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3050358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9934E44-6D22-1B40-9BC8-C6E7E8B2ACF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68545" y="2274090"/>
          <a:ext cx="10454913" cy="352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447">
                  <a:extLst>
                    <a:ext uri="{9D8B030D-6E8A-4147-A177-3AD203B41FA5}">
                      <a16:colId xmlns:a16="http://schemas.microsoft.com/office/drawing/2014/main" val="1013310950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547585966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699010728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820258843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1096442822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1281398608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1712235335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4096001371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435745121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933983702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038346751"/>
                    </a:ext>
                  </a:extLst>
                </a:gridCol>
              </a:tblGrid>
              <a:tr h="224768"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JANVIER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FEVRIER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MARS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AVRIL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MAI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JUIN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JUILL./AOUT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SEPTEMBRE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OCTOBRE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NOVEMBRE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DECEMBRE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922900"/>
                  </a:ext>
                </a:extLst>
              </a:tr>
              <a:tr h="3298583"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781360"/>
                  </a:ext>
                </a:extLst>
              </a:tr>
            </a:tbl>
          </a:graphicData>
        </a:graphic>
      </p:graphicFrame>
      <p:sp>
        <p:nvSpPr>
          <p:cNvPr id="7" name="Google Shape;146;p71"/>
          <p:cNvSpPr txBox="1">
            <a:spLocks noGrp="1"/>
          </p:cNvSpPr>
          <p:nvPr>
            <p:ph type="title" hasCustomPrompt="1"/>
          </p:nvPr>
        </p:nvSpPr>
        <p:spPr>
          <a:xfrm>
            <a:off x="431803" y="910403"/>
            <a:ext cx="11233151" cy="71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DED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570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F414E-378D-4591-A597-095A4849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054B9D-3A74-4DCD-B88B-2843AE86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9391" y="6434112"/>
            <a:ext cx="2743200" cy="1538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F7292A-CEE5-47AE-85C9-70E63F54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d'information du Gouvernement Secrétariat général pour l’investissement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8D18A8-D27C-4875-9119-E6F27B5C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D038-4989-45BB-AD16-38E0E2313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84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6921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13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1831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35782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131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55368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H:\MARQUE DE L'ETAT\01_BLOC-MARQUE\PREMIERE_MINISTRE\jpg\Premiere_ministre_RVB.jp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01" y="240001"/>
            <a:ext cx="1707964" cy="1863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110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99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 descr="H:\MARQUE DE L'ETAT\01_BLOC-MARQUE\PREMIERE_MINISTRE\jpg\Premiere_ministre_RV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240000"/>
            <a:ext cx="3359723" cy="3665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08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992" y="850394"/>
            <a:ext cx="3300305" cy="471989"/>
          </a:xfrm>
        </p:spPr>
        <p:txBody>
          <a:bodyPr lIns="0" tIns="0" rIns="0" bIns="0"/>
          <a:lstStyle>
            <a:lvl1pPr>
              <a:defRPr sz="306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096" y="2444665"/>
            <a:ext cx="11311805" cy="287323"/>
          </a:xfrm>
        </p:spPr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404340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21862356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368" y="1353785"/>
            <a:ext cx="5832648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arianne" panose="02000000000000000000" pitchFamily="2" charset="0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240689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3235956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368" y="1353785"/>
            <a:ext cx="5832648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arianne" panose="02000000000000000000" pitchFamily="2" charset="0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240689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2525808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3832" y="6379463"/>
            <a:ext cx="11233573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476271" y="236493"/>
            <a:ext cx="418071" cy="4734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480569" y="6379463"/>
            <a:ext cx="11232727" cy="0"/>
          </a:xfrm>
          <a:custGeom>
            <a:avLst/>
            <a:gdLst/>
            <a:ahLst/>
            <a:cxnLst/>
            <a:rect l="l" t="t" r="r" b="b"/>
            <a:pathLst>
              <a:path w="8424545">
                <a:moveTo>
                  <a:pt x="0" y="0"/>
                </a:moveTo>
                <a:lnTo>
                  <a:pt x="842403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368" y="1353785"/>
            <a:ext cx="5832648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arianne" panose="02000000000000000000" pitchFamily="2" charset="0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0400" y="6557091"/>
            <a:ext cx="2804160" cy="1231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597DB73-E86B-BC4F-B3C2-BD83DDBF9115}"/>
              </a:ext>
            </a:extLst>
          </p:cNvPr>
          <p:cNvSpPr txBox="1">
            <a:spLocks/>
          </p:cNvSpPr>
          <p:nvPr userDrawn="1"/>
        </p:nvSpPr>
        <p:spPr>
          <a:xfrm>
            <a:off x="11004717" y="6498783"/>
            <a:ext cx="74718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10">
              <a:defRPr/>
            </a:pPr>
            <a:fld id="{0B54D66D-56E4-5741-9B2F-D67AA88BD358}" type="datetime1">
              <a:rPr lang="fr-FR" sz="800" cap="all" smtClean="0">
                <a:solidFill>
                  <a:srgbClr val="000000"/>
                </a:solidFill>
                <a:latin typeface="Marianne" panose="02000000000000000000" pitchFamily="2" charset="0"/>
              </a:rPr>
              <a:pPr algn="r" defTabSz="1219110">
                <a:defRPr/>
              </a:pPr>
              <a:t>27/06/2024</a:t>
            </a:fld>
            <a:endParaRPr lang="fr-FR" sz="2400" cap="all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F15AE36-32EC-BC4B-A77B-2FE540D53B4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25043" y="240689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Secretariat Général pour l’investissement</a:t>
            </a:r>
          </a:p>
          <a:p>
            <a:pPr>
              <a:defRPr/>
            </a:pPr>
            <a:r>
              <a:rPr lang="fr-FR" sz="1000" dirty="0">
                <a:solidFill>
                  <a:srgbClr val="000000"/>
                </a:solidFill>
                <a:latin typeface="Marianne" panose="02000000000000000000" pitchFamily="2" charset="0"/>
              </a:rPr>
              <a:t>Service d'information du Gouvernement</a:t>
            </a:r>
          </a:p>
        </p:txBody>
      </p:sp>
    </p:spTree>
    <p:extLst>
      <p:ext uri="{BB962C8B-B14F-4D97-AF65-F5344CB8AC3E}">
        <p14:creationId xmlns:p14="http://schemas.microsoft.com/office/powerpoint/2010/main" val="31570473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orient="horz" pos="1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9934E44-6D22-1B40-9BC8-C6E7E8B2ACF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68545" y="2274090"/>
          <a:ext cx="10454913" cy="352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447">
                  <a:extLst>
                    <a:ext uri="{9D8B030D-6E8A-4147-A177-3AD203B41FA5}">
                      <a16:colId xmlns:a16="http://schemas.microsoft.com/office/drawing/2014/main" val="1013310950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547585966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699010728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820258843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1096442822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1281398608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1712235335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4096001371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435745121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933983702"/>
                    </a:ext>
                  </a:extLst>
                </a:gridCol>
                <a:gridCol w="950447">
                  <a:extLst>
                    <a:ext uri="{9D8B030D-6E8A-4147-A177-3AD203B41FA5}">
                      <a16:colId xmlns:a16="http://schemas.microsoft.com/office/drawing/2014/main" val="2038346751"/>
                    </a:ext>
                  </a:extLst>
                </a:gridCol>
              </a:tblGrid>
              <a:tr h="224768"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JANVIER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FEVRIER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MARS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AVRIL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MAI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JUIN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JUILL./AOUT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SEPTEMBRE</a:t>
                      </a: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OCTOBRE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NOVEMBRE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Segoe UI Symbol" panose="020B0502040204020203" pitchFamily="34" charset="0"/>
                          <a:cs typeface="Tahoma" panose="020B0604030504040204" pitchFamily="34" charset="0"/>
                        </a:rPr>
                        <a:t>DECEMBRE</a:t>
                      </a:r>
                      <a:endParaRPr lang="fr-FR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922900"/>
                  </a:ext>
                </a:extLst>
              </a:tr>
              <a:tr h="3298583"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440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Segoe UI Symbol" panose="020B0502040204020203" pitchFamily="34" charset="0"/>
                        <a:cs typeface="Tahoma" panose="020B060403050404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1933" marR="61933" marT="31104" marB="31104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781360"/>
                  </a:ext>
                </a:extLst>
              </a:tr>
            </a:tbl>
          </a:graphicData>
        </a:graphic>
      </p:graphicFrame>
      <p:sp>
        <p:nvSpPr>
          <p:cNvPr id="7" name="Google Shape;146;p71"/>
          <p:cNvSpPr txBox="1">
            <a:spLocks noGrp="1"/>
          </p:cNvSpPr>
          <p:nvPr>
            <p:ph type="title" hasCustomPrompt="1"/>
          </p:nvPr>
        </p:nvSpPr>
        <p:spPr>
          <a:xfrm>
            <a:off x="431803" y="910403"/>
            <a:ext cx="11233151" cy="71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dirty="0"/>
              <a:t>DED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040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F414E-378D-4591-A597-095A4849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054B9D-3A74-4DCD-B88B-2843AE86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9391" y="6434112"/>
            <a:ext cx="2743200" cy="1538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F7292A-CEE5-47AE-85C9-70E63F54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d'information du Gouvernement Secrétariat général pour l’investissement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8D18A8-D27C-4875-9119-E6F27B5C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D038-4989-45BB-AD16-38E0E23133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38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3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66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1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7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2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0CF07-8ECF-4B85-90C1-096916A16BB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2F5C-C55E-46AC-A1F8-5232BD7EB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7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H:\MARQUE DE L'ETAT\01_BLOC-MARQUE\PREMIERE_MINISTRE\jpg\Premiere_ministre_RVB.jpg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7" y="177317"/>
            <a:ext cx="586511" cy="63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7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dt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/>
              <a:t>Service d'information du Gouvernement Secrétariat général pour l’investissement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H:\MARQUE DE L'ETAT\01_BLOC-MARQUE\PREMIERE_MINISTRE\jpg\Premiere_ministre_RVB.jpg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7" y="177317"/>
            <a:ext cx="586511" cy="63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6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hf hdr="0" dt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0506" y="0"/>
            <a:ext cx="7161494" cy="6858000"/>
          </a:xfrm>
          <a:prstGeom prst="rect">
            <a:avLst/>
          </a:prstGeom>
          <a:solidFill>
            <a:srgbClr val="FFED00"/>
          </a:solidFill>
          <a:ln>
            <a:solidFill>
              <a:srgbClr val="BDA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650556" y="2769914"/>
            <a:ext cx="6541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MÉDIASCOPIE D’UN PAYS 2023</a:t>
            </a:r>
          </a:p>
          <a:p>
            <a:endParaRPr lang="fr-FR" sz="2800" b="1" dirty="0"/>
          </a:p>
          <a:p>
            <a:r>
              <a:rPr lang="fr-FR" sz="2000" b="1" dirty="0" smtClean="0"/>
              <a:t>Un partenariat entre </a:t>
            </a:r>
            <a:r>
              <a:rPr lang="fr-FR" sz="2000" b="1" dirty="0" err="1" smtClean="0"/>
              <a:t>Influencia</a:t>
            </a:r>
            <a:r>
              <a:rPr lang="fr-FR" sz="2000" b="1" dirty="0" smtClean="0"/>
              <a:t> et </a:t>
            </a:r>
            <a:r>
              <a:rPr lang="fr-FR" sz="2000" b="1" dirty="0" smtClean="0"/>
              <a:t>le </a:t>
            </a:r>
          </a:p>
          <a:p>
            <a:r>
              <a:rPr lang="fr-FR" sz="2000" b="1" dirty="0" smtClean="0"/>
              <a:t>Service </a:t>
            </a:r>
            <a:r>
              <a:rPr lang="fr-FR" sz="2000" b="1" dirty="0" smtClean="0"/>
              <a:t>d’information du Gouvernement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1716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solidFill>
              <a:srgbClr val="BDA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7000" y="4171115"/>
            <a:ext cx="519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 </a:t>
            </a:r>
            <a:r>
              <a:rPr lang="fr-FR" b="1" dirty="0"/>
              <a:t>Camelia </a:t>
            </a:r>
            <a:r>
              <a:rPr lang="fr-FR" b="1" dirty="0" smtClean="0"/>
              <a:t>PETER </a:t>
            </a:r>
          </a:p>
          <a:p>
            <a:pPr algn="ctr"/>
            <a:r>
              <a:rPr lang="fr-FR" dirty="0"/>
              <a:t>Responsable du Département </a:t>
            </a:r>
            <a:r>
              <a:rPr lang="fr-FR" dirty="0" smtClean="0"/>
              <a:t>Rédaction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 </a:t>
            </a:r>
            <a:r>
              <a:rPr lang="fr-FR" i="1" dirty="0" smtClean="0"/>
              <a:t>Service </a:t>
            </a:r>
            <a:r>
              <a:rPr lang="fr-FR" i="1" dirty="0"/>
              <a:t>d’information du Gouvernement</a:t>
            </a:r>
            <a:endParaRPr lang="fr-FR" i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096" y="1722171"/>
            <a:ext cx="2326776" cy="2162718"/>
          </a:xfrm>
          <a:prstGeom prst="flowChartConnector">
            <a:avLst/>
          </a:prstGeom>
          <a:ln>
            <a:solidFill>
              <a:srgbClr val="FFF9C5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389" y="1722171"/>
            <a:ext cx="2339412" cy="2162718"/>
          </a:xfrm>
          <a:prstGeom prst="flowChartConnector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62611" y="4158615"/>
            <a:ext cx="5194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Charlotte BRICARD</a:t>
            </a:r>
          </a:p>
          <a:p>
            <a:pPr algn="ctr"/>
            <a:r>
              <a:rPr lang="fr-FR" dirty="0"/>
              <a:t>Directrice du développement éditorial</a:t>
            </a:r>
          </a:p>
          <a:p>
            <a:endParaRPr lang="fr-FR" dirty="0" smtClean="0"/>
          </a:p>
          <a:p>
            <a:pPr algn="ctr"/>
            <a:r>
              <a:rPr lang="fr-FR" i="1" dirty="0" err="1" smtClean="0"/>
              <a:t>INfluencia</a:t>
            </a:r>
            <a:endParaRPr lang="fr-FR" i="1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5098"/>
          <a:stretch/>
        </p:blipFill>
        <p:spPr>
          <a:xfrm>
            <a:off x="19665" y="1"/>
            <a:ext cx="3873652" cy="6857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317" y="2951979"/>
            <a:ext cx="2590800" cy="12096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366" y="1347787"/>
            <a:ext cx="61531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BDA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5098" r="375"/>
          <a:stretch/>
        </p:blipFill>
        <p:spPr>
          <a:xfrm>
            <a:off x="1" y="1"/>
            <a:ext cx="3873910" cy="68929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28451" y="1579385"/>
            <a:ext cx="784887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5000" dirty="0">
                <a:ln w="3175">
                  <a:solidFill>
                    <a:schemeClr val="bg1"/>
                  </a:solidFill>
                </a:ln>
                <a:noFill/>
                <a:latin typeface="Marianne ExtraBold" panose="02000000000000000000" pitchFamily="2" charset="0"/>
              </a:rPr>
              <a:t>109 000 </a:t>
            </a:r>
            <a:r>
              <a:rPr lang="fr-FR" sz="5000" dirty="0" smtClean="0">
                <a:ln w="3175">
                  <a:solidFill>
                    <a:schemeClr val="bg1"/>
                  </a:solidFill>
                </a:ln>
                <a:noFill/>
                <a:latin typeface="Marianne ExtraBold" panose="02000000000000000000" pitchFamily="2" charset="0"/>
              </a:rPr>
              <a:t>UBM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Marianne ExtraBold" panose="02000000000000000000" pitchFamily="2" charset="0"/>
              </a:rPr>
              <a:t>Les révoltes du Printemps arabe </a:t>
            </a:r>
          </a:p>
          <a:p>
            <a:r>
              <a:rPr lang="fr-FR" sz="20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(2011) </a:t>
            </a:r>
            <a:endParaRPr lang="fr-FR" sz="2000" i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206" y="338215"/>
            <a:ext cx="2182884" cy="12311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801385" y="3056713"/>
            <a:ext cx="784887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5000" dirty="0" smtClean="0">
                <a:ln w="3175">
                  <a:solidFill>
                    <a:schemeClr val="bg1"/>
                  </a:solidFill>
                </a:ln>
                <a:noFill/>
                <a:latin typeface="Marianne ExtraBold" panose="02000000000000000000" pitchFamily="2" charset="0"/>
              </a:rPr>
              <a:t>813 613 UBM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Marianne ExtraBold" panose="02000000000000000000" pitchFamily="2" charset="0"/>
              </a:rPr>
              <a:t>La crise sanitaire du Covid-19 </a:t>
            </a:r>
          </a:p>
          <a:p>
            <a:r>
              <a:rPr lang="fr-FR" sz="2000" i="1" dirty="0" smtClean="0">
                <a:solidFill>
                  <a:schemeClr val="bg1"/>
                </a:solidFill>
              </a:rPr>
              <a:t>(2020)</a:t>
            </a:r>
            <a:endParaRPr lang="fr-FR" sz="2000" i="1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r="22786"/>
          <a:stretch/>
        </p:blipFill>
        <p:spPr>
          <a:xfrm>
            <a:off x="8885512" y="1256180"/>
            <a:ext cx="2840309" cy="18005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929090" y="5126530"/>
            <a:ext cx="784887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5000" dirty="0" smtClean="0">
                <a:ln w="3175">
                  <a:solidFill>
                    <a:schemeClr val="bg1"/>
                  </a:solidFill>
                </a:ln>
                <a:noFill/>
                <a:latin typeface="Marianne ExtraBold" panose="02000000000000000000" pitchFamily="2" charset="0"/>
              </a:rPr>
              <a:t>174 485 UBM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Marianne ExtraBold" panose="02000000000000000000" pitchFamily="2" charset="0"/>
              </a:rPr>
              <a:t>L’écologie </a:t>
            </a:r>
          </a:p>
          <a:p>
            <a:r>
              <a:rPr lang="fr-FR" sz="20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(2023)</a:t>
            </a:r>
            <a:endParaRPr lang="fr-FR" sz="2000" i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93" y="3934952"/>
            <a:ext cx="2474665" cy="26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800" b="1772"/>
          <a:stretch/>
        </p:blipFill>
        <p:spPr>
          <a:xfrm>
            <a:off x="5673213" y="228599"/>
            <a:ext cx="5409124" cy="64008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5098"/>
          <a:stretch/>
        </p:blipFill>
        <p:spPr>
          <a:xfrm>
            <a:off x="19665" y="1"/>
            <a:ext cx="38736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4530" y="3913632"/>
            <a:ext cx="905256" cy="2944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83362" y="1065985"/>
            <a:ext cx="201168" cy="2944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93090" y="0"/>
            <a:ext cx="672084" cy="1517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667744" y="2084832"/>
            <a:ext cx="524256" cy="240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25098"/>
          <a:stretch/>
        </p:blipFill>
        <p:spPr>
          <a:xfrm>
            <a:off x="19665" y="1"/>
            <a:ext cx="3873652" cy="6857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61" y="430210"/>
            <a:ext cx="5573018" cy="24318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961" y="4489704"/>
            <a:ext cx="3885704" cy="18993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r="3377"/>
          <a:stretch/>
        </p:blipFill>
        <p:spPr>
          <a:xfrm>
            <a:off x="7611527" y="2980288"/>
            <a:ext cx="4448904" cy="26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25098"/>
          <a:stretch/>
        </p:blipFill>
        <p:spPr>
          <a:xfrm>
            <a:off x="19665" y="1"/>
            <a:ext cx="3873652" cy="68579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742" y="389854"/>
            <a:ext cx="3610130" cy="37101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038" y="389854"/>
            <a:ext cx="2893366" cy="28674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038" y="3712832"/>
            <a:ext cx="2905877" cy="29190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742" y="4237702"/>
            <a:ext cx="2853045" cy="24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 r="32910" b="19826"/>
          <a:stretch/>
        </p:blipFill>
        <p:spPr>
          <a:xfrm>
            <a:off x="4220508" y="0"/>
            <a:ext cx="2466804" cy="3639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568"/>
          <a:stretch/>
        </p:blipFill>
        <p:spPr>
          <a:xfrm>
            <a:off x="6687312" y="-9144"/>
            <a:ext cx="3661474" cy="34153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50864" y="2146457"/>
            <a:ext cx="569976" cy="1489054"/>
          </a:xfrm>
          <a:prstGeom prst="rect">
            <a:avLst/>
          </a:prstGeom>
          <a:solidFill>
            <a:srgbClr val="FFEE63"/>
          </a:solidFill>
          <a:ln>
            <a:solidFill>
              <a:srgbClr val="FFE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499860" y="2146457"/>
            <a:ext cx="569976" cy="1489054"/>
          </a:xfrm>
          <a:prstGeom prst="rect">
            <a:avLst/>
          </a:prstGeom>
          <a:solidFill>
            <a:srgbClr val="FFEE63"/>
          </a:solidFill>
          <a:ln>
            <a:solidFill>
              <a:srgbClr val="FFE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876" y="4254361"/>
            <a:ext cx="3622724" cy="26036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212" y="4953204"/>
            <a:ext cx="1220172" cy="10287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840" y="4254361"/>
            <a:ext cx="1691640" cy="25467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36383" y="4325111"/>
            <a:ext cx="143190" cy="996697"/>
          </a:xfrm>
          <a:prstGeom prst="rect">
            <a:avLst/>
          </a:prstGeom>
          <a:solidFill>
            <a:srgbClr val="FFEE63"/>
          </a:solidFill>
          <a:ln>
            <a:solidFill>
              <a:srgbClr val="FFE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l="25098"/>
          <a:stretch/>
        </p:blipFill>
        <p:spPr>
          <a:xfrm>
            <a:off x="19665" y="1"/>
            <a:ext cx="38736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424" y="-3392226"/>
            <a:ext cx="798576" cy="102502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66434"/>
          <a:stretch/>
        </p:blipFill>
        <p:spPr>
          <a:xfrm>
            <a:off x="4529415" y="782009"/>
            <a:ext cx="2826962" cy="25458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33615" b="52714"/>
          <a:stretch/>
        </p:blipFill>
        <p:spPr>
          <a:xfrm>
            <a:off x="7664897" y="782009"/>
            <a:ext cx="2343477" cy="8595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48013" b="36280"/>
          <a:stretch/>
        </p:blipFill>
        <p:spPr>
          <a:xfrm>
            <a:off x="7664896" y="1925073"/>
            <a:ext cx="2343477" cy="9875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64882" b="15775"/>
          <a:stretch/>
        </p:blipFill>
        <p:spPr>
          <a:xfrm>
            <a:off x="7664895" y="3196153"/>
            <a:ext cx="2343477" cy="12161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85389"/>
          <a:stretch/>
        </p:blipFill>
        <p:spPr>
          <a:xfrm>
            <a:off x="7664895" y="4695833"/>
            <a:ext cx="2343477" cy="9186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25098"/>
          <a:stretch/>
        </p:blipFill>
        <p:spPr>
          <a:xfrm>
            <a:off x="19665" y="1"/>
            <a:ext cx="38736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Marque de l'Etat">
      <a:dk1>
        <a:sysClr val="windowText" lastClr="000000"/>
      </a:dk1>
      <a:lt1>
        <a:sysClr val="window" lastClr="FFFFFF"/>
      </a:lt1>
      <a:dk2>
        <a:srgbClr val="E1000F"/>
      </a:dk2>
      <a:lt2>
        <a:srgbClr val="000091"/>
      </a:lt2>
      <a:accent1>
        <a:srgbClr val="466964"/>
      </a:accent1>
      <a:accent2>
        <a:srgbClr val="484D7A"/>
      </a:accent2>
      <a:accent3>
        <a:srgbClr val="FDCF41"/>
      </a:accent3>
      <a:accent4>
        <a:srgbClr val="FF6F4C"/>
      </a:accent4>
      <a:accent5>
        <a:srgbClr val="A26859"/>
      </a:accent5>
      <a:accent6>
        <a:srgbClr val="D08A77"/>
      </a:accent6>
      <a:hlink>
        <a:srgbClr val="91AE4F"/>
      </a:hlink>
      <a:folHlink>
        <a:srgbClr val="5770BE"/>
      </a:folHlink>
    </a:clrScheme>
    <a:fontScheme name="Marianne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MIER MINISTRE">
  <a:themeElements>
    <a:clrScheme name="Personnalisé 4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169B61"/>
      </a:accent1>
      <a:accent2>
        <a:srgbClr val="5770BE"/>
      </a:accent2>
      <a:accent3>
        <a:srgbClr val="FDCF41"/>
      </a:accent3>
      <a:accent4>
        <a:srgbClr val="FF6F4C"/>
      </a:accent4>
      <a:accent5>
        <a:srgbClr val="A26859"/>
      </a:accent5>
      <a:accent6>
        <a:srgbClr val="91AE4F"/>
      </a:accent6>
      <a:hlink>
        <a:srgbClr val="91AE4F"/>
      </a:hlink>
      <a:folHlink>
        <a:srgbClr val="91AE4F"/>
      </a:folHlink>
    </a:clrScheme>
    <a:fontScheme name="Marianne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 daction PRM F2030" id="{D3529D4A-8682-45A1-94F9-D7058DCB72A4}" vid="{938D3F7F-8FEC-45EE-A4D3-45A9C2F255E5}"/>
    </a:ext>
  </a:extLst>
</a:theme>
</file>

<file path=ppt/theme/theme3.xml><?xml version="1.0" encoding="utf-8"?>
<a:theme xmlns:a="http://schemas.openxmlformats.org/drawingml/2006/main" name="1_PREMIER MINISTRE">
  <a:themeElements>
    <a:clrScheme name="Personnalisé 4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169B61"/>
      </a:accent1>
      <a:accent2>
        <a:srgbClr val="5770BE"/>
      </a:accent2>
      <a:accent3>
        <a:srgbClr val="FDCF41"/>
      </a:accent3>
      <a:accent4>
        <a:srgbClr val="FF6F4C"/>
      </a:accent4>
      <a:accent5>
        <a:srgbClr val="A26859"/>
      </a:accent5>
      <a:accent6>
        <a:srgbClr val="91AE4F"/>
      </a:accent6>
      <a:hlink>
        <a:srgbClr val="91AE4F"/>
      </a:hlink>
      <a:folHlink>
        <a:srgbClr val="91AE4F"/>
      </a:folHlink>
    </a:clrScheme>
    <a:fontScheme name="Marianne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 daction PRM F2030" id="{D3529D4A-8682-45A1-94F9-D7058DCB72A4}" vid="{938D3F7F-8FEC-45EE-A4D3-45A9C2F255E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9381</TotalTime>
  <Words>64</Words>
  <Application>Microsoft Office PowerPoint</Application>
  <PresentationFormat>Grand écran</PresentationFormat>
  <Paragraphs>23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Marianne</vt:lpstr>
      <vt:lpstr>Marianne ExtraBold</vt:lpstr>
      <vt:lpstr>Segoe UI Symbol</vt:lpstr>
      <vt:lpstr>Tahoma</vt:lpstr>
      <vt:lpstr>Wingdings</vt:lpstr>
      <vt:lpstr>Thème Office</vt:lpstr>
      <vt:lpstr>PREMIER MINISTRE</vt:lpstr>
      <vt:lpstr>1_PREMIER MINISTRE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BILLET Elodie</dc:creator>
  <cp:lastModifiedBy>PETER Camelia</cp:lastModifiedBy>
  <cp:revision>386</cp:revision>
  <dcterms:created xsi:type="dcterms:W3CDTF">2021-11-30T15:13:44Z</dcterms:created>
  <dcterms:modified xsi:type="dcterms:W3CDTF">2024-06-27T14:53:42Z</dcterms:modified>
</cp:coreProperties>
</file>